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8"/>
  </p:notesMasterIdLst>
  <p:handoutMasterIdLst>
    <p:handoutMasterId r:id="rId39"/>
  </p:handoutMasterIdLst>
  <p:sldIdLst>
    <p:sldId id="439" r:id="rId2"/>
    <p:sldId id="629" r:id="rId3"/>
    <p:sldId id="630" r:id="rId4"/>
    <p:sldId id="631" r:id="rId5"/>
    <p:sldId id="632" r:id="rId6"/>
    <p:sldId id="633" r:id="rId7"/>
    <p:sldId id="634" r:id="rId8"/>
    <p:sldId id="671" r:id="rId9"/>
    <p:sldId id="672" r:id="rId10"/>
    <p:sldId id="637" r:id="rId11"/>
    <p:sldId id="638" r:id="rId12"/>
    <p:sldId id="639" r:id="rId13"/>
    <p:sldId id="640" r:id="rId14"/>
    <p:sldId id="651" r:id="rId15"/>
    <p:sldId id="674" r:id="rId16"/>
    <p:sldId id="652" r:id="rId17"/>
    <p:sldId id="675" r:id="rId18"/>
    <p:sldId id="654" r:id="rId19"/>
    <p:sldId id="676" r:id="rId20"/>
    <p:sldId id="673" r:id="rId21"/>
    <p:sldId id="656" r:id="rId22"/>
    <p:sldId id="657" r:id="rId23"/>
    <p:sldId id="655" r:id="rId24"/>
    <p:sldId id="677" r:id="rId25"/>
    <p:sldId id="678" r:id="rId26"/>
    <p:sldId id="679" r:id="rId27"/>
    <p:sldId id="680" r:id="rId28"/>
    <p:sldId id="659" r:id="rId29"/>
    <p:sldId id="665" r:id="rId30"/>
    <p:sldId id="666" r:id="rId31"/>
    <p:sldId id="667" r:id="rId32"/>
    <p:sldId id="660" r:id="rId33"/>
    <p:sldId id="661" r:id="rId34"/>
    <p:sldId id="662" r:id="rId35"/>
    <p:sldId id="663" r:id="rId36"/>
    <p:sldId id="681" r:id="rId3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7" autoAdjust="0"/>
    <p:restoredTop sz="83980" autoAdjust="0"/>
  </p:normalViewPr>
  <p:slideViewPr>
    <p:cSldViewPr>
      <p:cViewPr varScale="1">
        <p:scale>
          <a:sx n="72" d="100"/>
          <a:sy n="72" d="100"/>
        </p:scale>
        <p:origin x="1781" y="62"/>
      </p:cViewPr>
      <p:guideLst>
        <p:guide orient="horz" pos="2160"/>
        <p:guide pos="2880"/>
      </p:guideLst>
    </p:cSldViewPr>
  </p:slideViewPr>
  <p:outlineViewPr>
    <p:cViewPr>
      <p:scale>
        <a:sx n="33" d="100"/>
        <a:sy n="33" d="100"/>
      </p:scale>
      <p:origin x="0" y="-158"/>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2022-06-02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6/2/2022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extLst>
      <p:ext uri="{BB962C8B-B14F-4D97-AF65-F5344CB8AC3E}">
        <p14:creationId xmlns:p14="http://schemas.microsoft.com/office/powerpoint/2010/main" val="112753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extLst>
      <p:ext uri="{BB962C8B-B14F-4D97-AF65-F5344CB8AC3E}">
        <p14:creationId xmlns:p14="http://schemas.microsoft.com/office/powerpoint/2010/main" val="1012365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a:t>
            </a:fld>
            <a:endParaRPr lang="en-US" altLang="zh-CN"/>
          </a:p>
        </p:txBody>
      </p:sp>
    </p:spTree>
    <p:extLst>
      <p:ext uri="{BB962C8B-B14F-4D97-AF65-F5344CB8AC3E}">
        <p14:creationId xmlns:p14="http://schemas.microsoft.com/office/powerpoint/2010/main" val="525304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extLst>
      <p:ext uri="{BB962C8B-B14F-4D97-AF65-F5344CB8AC3E}">
        <p14:creationId xmlns:p14="http://schemas.microsoft.com/office/powerpoint/2010/main" val="3354860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extLst>
      <p:ext uri="{BB962C8B-B14F-4D97-AF65-F5344CB8AC3E}">
        <p14:creationId xmlns:p14="http://schemas.microsoft.com/office/powerpoint/2010/main" val="191568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extLst>
      <p:ext uri="{BB962C8B-B14F-4D97-AF65-F5344CB8AC3E}">
        <p14:creationId xmlns:p14="http://schemas.microsoft.com/office/powerpoint/2010/main" val="1252104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extLst>
      <p:ext uri="{BB962C8B-B14F-4D97-AF65-F5344CB8AC3E}">
        <p14:creationId xmlns:p14="http://schemas.microsoft.com/office/powerpoint/2010/main" val="608072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19</a:t>
            </a:fld>
            <a:endParaRPr lang="en-US" altLang="zh-CN"/>
          </a:p>
        </p:txBody>
      </p:sp>
    </p:spTree>
    <p:extLst>
      <p:ext uri="{BB962C8B-B14F-4D97-AF65-F5344CB8AC3E}">
        <p14:creationId xmlns:p14="http://schemas.microsoft.com/office/powerpoint/2010/main" val="3794315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extLst>
      <p:ext uri="{BB962C8B-B14F-4D97-AF65-F5344CB8AC3E}">
        <p14:creationId xmlns:p14="http://schemas.microsoft.com/office/powerpoint/2010/main" val="919509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extLst>
      <p:ext uri="{BB962C8B-B14F-4D97-AF65-F5344CB8AC3E}">
        <p14:creationId xmlns:p14="http://schemas.microsoft.com/office/powerpoint/2010/main" val="135618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98948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extLst>
      <p:ext uri="{BB962C8B-B14F-4D97-AF65-F5344CB8AC3E}">
        <p14:creationId xmlns:p14="http://schemas.microsoft.com/office/powerpoint/2010/main" val="411895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extLst>
      <p:ext uri="{BB962C8B-B14F-4D97-AF65-F5344CB8AC3E}">
        <p14:creationId xmlns:p14="http://schemas.microsoft.com/office/powerpoint/2010/main" val="2352090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extLst>
      <p:ext uri="{BB962C8B-B14F-4D97-AF65-F5344CB8AC3E}">
        <p14:creationId xmlns:p14="http://schemas.microsoft.com/office/powerpoint/2010/main" val="3086763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extLst>
      <p:ext uri="{BB962C8B-B14F-4D97-AF65-F5344CB8AC3E}">
        <p14:creationId xmlns:p14="http://schemas.microsoft.com/office/powerpoint/2010/main" val="192903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extLst>
      <p:ext uri="{BB962C8B-B14F-4D97-AF65-F5344CB8AC3E}">
        <p14:creationId xmlns:p14="http://schemas.microsoft.com/office/powerpoint/2010/main" val="1695162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extLst>
      <p:ext uri="{BB962C8B-B14F-4D97-AF65-F5344CB8AC3E}">
        <p14:creationId xmlns:p14="http://schemas.microsoft.com/office/powerpoint/2010/main" val="3343138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extLst>
      <p:ext uri="{BB962C8B-B14F-4D97-AF65-F5344CB8AC3E}">
        <p14:creationId xmlns:p14="http://schemas.microsoft.com/office/powerpoint/2010/main" val="2538201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extLst>
      <p:ext uri="{BB962C8B-B14F-4D97-AF65-F5344CB8AC3E}">
        <p14:creationId xmlns:p14="http://schemas.microsoft.com/office/powerpoint/2010/main" val="4103818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34</a:t>
            </a:fld>
            <a:endParaRPr lang="en-US" altLang="zh-CN"/>
          </a:p>
        </p:txBody>
      </p:sp>
    </p:spTree>
    <p:extLst>
      <p:ext uri="{BB962C8B-B14F-4D97-AF65-F5344CB8AC3E}">
        <p14:creationId xmlns:p14="http://schemas.microsoft.com/office/powerpoint/2010/main" val="3363946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35</a:t>
            </a:fld>
            <a:endParaRPr lang="en-US" altLang="zh-CN"/>
          </a:p>
        </p:txBody>
      </p:sp>
    </p:spTree>
    <p:extLst>
      <p:ext uri="{BB962C8B-B14F-4D97-AF65-F5344CB8AC3E}">
        <p14:creationId xmlns:p14="http://schemas.microsoft.com/office/powerpoint/2010/main" val="23226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15188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199495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2343605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3977997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389667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extLst>
      <p:ext uri="{BB962C8B-B14F-4D97-AF65-F5344CB8AC3E}">
        <p14:creationId xmlns:p14="http://schemas.microsoft.com/office/powerpoint/2010/main" val="68214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extLst>
      <p:ext uri="{BB962C8B-B14F-4D97-AF65-F5344CB8AC3E}">
        <p14:creationId xmlns:p14="http://schemas.microsoft.com/office/powerpoint/2010/main" val="2445754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2022-06-02</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2022-06-02</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3.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9.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25.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3.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9.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2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3.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9.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27.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9.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3.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9.tmp"/><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9.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3.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9.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第二章 基本概念与模型</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9" name="副标题 7">
            <a:extLst>
              <a:ext uri="{FF2B5EF4-FFF2-40B4-BE49-F238E27FC236}">
                <a16:creationId xmlns:a16="http://schemas.microsoft.com/office/drawing/2014/main" id="{C753B11A-9B3E-439A-AB94-396BEE782F73}"/>
              </a:ext>
            </a:extLst>
          </p:cNvPr>
          <p:cNvSpPr txBox="1">
            <a:spLocks/>
          </p:cNvSpPr>
          <p:nvPr/>
        </p:nvSpPr>
        <p:spPr>
          <a:xfrm>
            <a:off x="1143000" y="4618537"/>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fontAlgn="auto">
              <a:spcAft>
                <a:spcPts val="0"/>
              </a:spcAft>
            </a:pPr>
            <a:r>
              <a:rPr lang="zh-CN" altLang="en-US" sz="1600" dirty="0">
                <a:solidFill>
                  <a:srgbClr val="000000"/>
                </a:solidFill>
                <a:latin typeface="微软雅黑" panose="020B0503020204020204" pitchFamily="34" charset="-122"/>
                <a:ea typeface="微软雅黑" panose="020B0503020204020204" pitchFamily="34" charset="-122"/>
              </a:rPr>
              <a:t>第二次课：</a:t>
            </a:r>
            <a:r>
              <a:rPr lang="en-US" altLang="zh-CN" sz="1600" dirty="0">
                <a:solidFill>
                  <a:srgbClr val="000000"/>
                </a:solidFill>
                <a:latin typeface="微软雅黑" panose="020B0503020204020204" pitchFamily="34" charset="-122"/>
                <a:ea typeface="微软雅黑" panose="020B0503020204020204" pitchFamily="34" charset="-122"/>
                <a:cs typeface="Hei" charset="-122"/>
              </a:rPr>
              <a:t>2022</a:t>
            </a:r>
            <a:r>
              <a:rPr lang="zh-CN" altLang="en-US" sz="1600" dirty="0">
                <a:solidFill>
                  <a:srgbClr val="000000"/>
                </a:solidFill>
                <a:latin typeface="微软雅黑" panose="020B0503020204020204" pitchFamily="34" charset="-122"/>
                <a:ea typeface="微软雅黑" panose="020B0503020204020204" pitchFamily="34" charset="-122"/>
                <a:cs typeface="Hei" charset="-122"/>
              </a:rPr>
              <a:t>年</a:t>
            </a:r>
            <a:r>
              <a:rPr lang="en-US" altLang="zh-CN" sz="1600" dirty="0">
                <a:solidFill>
                  <a:srgbClr val="000000"/>
                </a:solidFill>
                <a:latin typeface="微软雅黑" panose="020B0503020204020204" pitchFamily="34" charset="-122"/>
                <a:ea typeface="微软雅黑" panose="020B0503020204020204" pitchFamily="34" charset="-122"/>
                <a:cs typeface="Hei" charset="-122"/>
              </a:rPr>
              <a:t>02</a:t>
            </a:r>
            <a:r>
              <a:rPr lang="zh-CN" altLang="en-US" sz="1600" dirty="0">
                <a:solidFill>
                  <a:srgbClr val="000000"/>
                </a:solidFill>
                <a:latin typeface="微软雅黑" panose="020B0503020204020204" pitchFamily="34" charset="-122"/>
                <a:ea typeface="微软雅黑" panose="020B0503020204020204" pitchFamily="34" charset="-122"/>
                <a:cs typeface="Hei" charset="-122"/>
              </a:rPr>
              <a:t>月</a:t>
            </a:r>
            <a:r>
              <a:rPr lang="en-US" altLang="zh-CN" sz="1600" dirty="0">
                <a:solidFill>
                  <a:srgbClr val="000000"/>
                </a:solidFill>
                <a:latin typeface="微软雅黑" panose="020B0503020204020204" pitchFamily="34" charset="-122"/>
                <a:ea typeface="微软雅黑" panose="020B0503020204020204" pitchFamily="34" charset="-122"/>
                <a:cs typeface="Hei" charset="-122"/>
              </a:rPr>
              <a:t>23</a:t>
            </a:r>
            <a:r>
              <a:rPr lang="zh-CN" altLang="en-US" sz="1600"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云特性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76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按需使用</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(on-demand usage)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：云用户可以单边访问基于云的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资源，给予用户自助提供</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资源的自由。一旦配置好了，对自助提供的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资源的访问可以自动化，不再需要云用户或云提供者的介入。</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泛在接入</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(ubiquitous access)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：是一个云服务可用被广泛访问的能力。实现泛在接入可能需要支持一组设备、传输协议、接口和安全技术。</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(multitenancy)</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：一个软件程序的实例能够服务不同用户（租户），租户之间互相隔离，通常通过虚拟化技术实现。</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A4A5EEC5-7B14-4517-8234-2882C947BE63}"/>
              </a:ext>
            </a:extLst>
          </p:cNvPr>
          <p:cNvPicPr>
            <a:picLocks noChangeAspect="1"/>
          </p:cNvPicPr>
          <p:nvPr/>
        </p:nvPicPr>
        <p:blipFill rotWithShape="1">
          <a:blip r:embed="rId3"/>
          <a:srcRect r="3125" b="15320"/>
          <a:stretch/>
        </p:blipFill>
        <p:spPr>
          <a:xfrm>
            <a:off x="1259631" y="4120274"/>
            <a:ext cx="2520281" cy="2621094"/>
          </a:xfrm>
          <a:prstGeom prst="rect">
            <a:avLst/>
          </a:prstGeom>
        </p:spPr>
      </p:pic>
      <p:pic>
        <p:nvPicPr>
          <p:cNvPr id="5" name="图片 4">
            <a:extLst>
              <a:ext uri="{FF2B5EF4-FFF2-40B4-BE49-F238E27FC236}">
                <a16:creationId xmlns:a16="http://schemas.microsoft.com/office/drawing/2014/main" id="{1B120A8B-1191-4E00-B757-94790A69D066}"/>
              </a:ext>
            </a:extLst>
          </p:cNvPr>
          <p:cNvPicPr>
            <a:picLocks noChangeAspect="1"/>
          </p:cNvPicPr>
          <p:nvPr/>
        </p:nvPicPr>
        <p:blipFill rotWithShape="1">
          <a:blip r:embed="rId4"/>
          <a:srcRect b="14088"/>
          <a:stretch/>
        </p:blipFill>
        <p:spPr>
          <a:xfrm>
            <a:off x="5436096" y="4014356"/>
            <a:ext cx="2575738" cy="2769284"/>
          </a:xfrm>
          <a:prstGeom prst="rect">
            <a:avLst/>
          </a:prstGeom>
        </p:spPr>
      </p:pic>
    </p:spTree>
    <p:extLst>
      <p:ext uri="{BB962C8B-B14F-4D97-AF65-F5344CB8AC3E}">
        <p14:creationId xmlns:p14="http://schemas.microsoft.com/office/powerpoint/2010/main" val="3356155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云特性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5040560" cy="431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(elasticity)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：云根据运行时条件，或云用户或云提供者事先确定的要求，</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自动透明的扩展</a:t>
            </a: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。这是采用云计算的核心理由。</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可测量的使用</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(measured usage)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：是云平台记录对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资源使用情况的能力，根据记录的内容，云提供者只对云用户实际使用的和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或被授予</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资源访问的时间段进行收费。</a:t>
            </a:r>
            <a:endPar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(resilient computing)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：是一种故障转移形式，它在多个物理位置分放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资源的冗余实现。当一个资源出现故障时，就自动转移到另一个冗余实现上处理。</a:t>
            </a:r>
            <a:endPar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CCB16860-F4A4-46D1-A32C-0167BB5C15E4}"/>
              </a:ext>
            </a:extLst>
          </p:cNvPr>
          <p:cNvPicPr>
            <a:picLocks noChangeAspect="1"/>
          </p:cNvPicPr>
          <p:nvPr/>
        </p:nvPicPr>
        <p:blipFill>
          <a:blip r:embed="rId3"/>
          <a:stretch>
            <a:fillRect/>
          </a:stretch>
        </p:blipFill>
        <p:spPr>
          <a:xfrm>
            <a:off x="5240873" y="1700808"/>
            <a:ext cx="3767560" cy="3456384"/>
          </a:xfrm>
          <a:prstGeom prst="rect">
            <a:avLst/>
          </a:prstGeom>
        </p:spPr>
      </p:pic>
    </p:spTree>
    <p:extLst>
      <p:ext uri="{BB962C8B-B14F-4D97-AF65-F5344CB8AC3E}">
        <p14:creationId xmlns:p14="http://schemas.microsoft.com/office/powerpoint/2010/main" val="253708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568952" cy="261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按需使用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指云用户能够通过自主服务来使用所需的基于云的服务，而无需与云提供者交互。这一特性与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可测量的使用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有关，后者表示的是云对其</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资源使用进行测量的能力。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泛在接入</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即随处访问，允许基于云的服务能够被各种云服务用户访问，而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资源的一个实例可以同时透明的服务多个云用户的能力。</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弹性特性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表示云能够透明的和自动的扩展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与云内在的故障转移特性相关。</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58478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a:extLst>
              <a:ext uri="{FF2B5EF4-FFF2-40B4-BE49-F238E27FC236}">
                <a16:creationId xmlns:a16="http://schemas.microsoft.com/office/drawing/2014/main" id="{9A67C8A5-0571-4223-A9A7-B4BC54F0FFEB}"/>
              </a:ext>
            </a:extLst>
          </p:cNvPr>
          <p:cNvSpPr txBox="1">
            <a:spLocks noChangeArrowheads="1"/>
          </p:cNvSpPr>
          <p:nvPr/>
        </p:nvSpPr>
        <p:spPr bwMode="auto">
          <a:xfrm>
            <a:off x="251520" y="1052736"/>
            <a:ext cx="8712968" cy="583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delivery model)</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是云提供者提供的具体的、事先打包好的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资源组合，公认的和被形式化描述了的三种常见云交付模型是：</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基础设施即服务</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(IaaS)</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平台即服务</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(PaaS)</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软件即服务</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(SaaS)</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57188" lvl="1" indent="-357188">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三种基本云交付模型的变种：</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(Storage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数据库即服务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(Database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(Security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通信即服务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(Communication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集成即服务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(Integration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测试即服务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(Testing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处理即服务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(Process as a Service)</a:t>
            </a:r>
          </a:p>
        </p:txBody>
      </p:sp>
    </p:spTree>
    <p:extLst>
      <p:ext uri="{BB962C8B-B14F-4D97-AF65-F5344CB8AC3E}">
        <p14:creationId xmlns:p14="http://schemas.microsoft.com/office/powerpoint/2010/main" val="3313188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a:extLst>
              <a:ext uri="{FF2B5EF4-FFF2-40B4-BE49-F238E27FC236}">
                <a16:creationId xmlns:a16="http://schemas.microsoft.com/office/drawing/2014/main" id="{9A67C8A5-0571-4223-A9A7-B4BC54F0FFEB}"/>
              </a:ext>
            </a:extLst>
          </p:cNvPr>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基础设施可以包括硬件、网络、连通性、操作系统、以及其他一些原始的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资源，这些资源是虚拟化的并打包成包，使得运行时扩展和定制基础设施变的简单。</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7BBCB80-59F4-4395-95D3-A0558991D0EC}"/>
              </a:ext>
            </a:extLst>
          </p:cNvPr>
          <p:cNvPicPr>
            <a:picLocks noChangeAspect="1"/>
          </p:cNvPicPr>
          <p:nvPr/>
        </p:nvPicPr>
        <p:blipFill>
          <a:blip r:embed="rId3"/>
          <a:stretch>
            <a:fillRect/>
          </a:stretch>
        </p:blipFill>
        <p:spPr>
          <a:xfrm>
            <a:off x="1512221" y="2737726"/>
            <a:ext cx="5955778" cy="3422811"/>
          </a:xfrm>
          <a:prstGeom prst="rect">
            <a:avLst/>
          </a:prstGeom>
        </p:spPr>
      </p:pic>
    </p:spTree>
    <p:extLst>
      <p:ext uri="{BB962C8B-B14F-4D97-AF65-F5344CB8AC3E}">
        <p14:creationId xmlns:p14="http://schemas.microsoft.com/office/powerpoint/2010/main" val="7105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a:extLst>
              <a:ext uri="{FF2B5EF4-FFF2-40B4-BE49-F238E27FC236}">
                <a16:creationId xmlns:a16="http://schemas.microsoft.com/office/drawing/2014/main" id="{9A67C8A5-0571-4223-A9A7-B4BC54F0FFEB}"/>
              </a:ext>
            </a:extLst>
          </p:cNvPr>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基础设施可以包括硬件、网络、连通性、操作系统、以及其他一些原始的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资源，这些资源是虚拟化的并打包成包，使得运行时扩展和定制基础设施变的简单。</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9FD528AE-1351-48F9-9AB5-6E7E6FA69061}"/>
              </a:ext>
            </a:extLst>
          </p:cNvPr>
          <p:cNvPicPr>
            <a:picLocks noChangeAspect="1"/>
          </p:cNvPicPr>
          <p:nvPr/>
        </p:nvPicPr>
        <p:blipFill>
          <a:blip r:embed="rId3"/>
          <a:stretch>
            <a:fillRect/>
          </a:stretch>
        </p:blipFill>
        <p:spPr>
          <a:xfrm>
            <a:off x="992229" y="3303173"/>
            <a:ext cx="7159541" cy="1789885"/>
          </a:xfrm>
          <a:prstGeom prst="rect">
            <a:avLst/>
          </a:prstGeom>
        </p:spPr>
      </p:pic>
    </p:spTree>
    <p:extLst>
      <p:ext uri="{BB962C8B-B14F-4D97-AF65-F5344CB8AC3E}">
        <p14:creationId xmlns:p14="http://schemas.microsoft.com/office/powerpoint/2010/main" val="361790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pic>
        <p:nvPicPr>
          <p:cNvPr id="3" name="图片 2">
            <a:extLst>
              <a:ext uri="{FF2B5EF4-FFF2-40B4-BE49-F238E27FC236}">
                <a16:creationId xmlns:a16="http://schemas.microsoft.com/office/drawing/2014/main" id="{BD35ABA4-DEC4-4256-9B1B-6F957A16A7EB}"/>
              </a:ext>
            </a:extLst>
          </p:cNvPr>
          <p:cNvPicPr>
            <a:picLocks noChangeAspect="1"/>
          </p:cNvPicPr>
          <p:nvPr/>
        </p:nvPicPr>
        <p:blipFill>
          <a:blip r:embed="rId3"/>
          <a:stretch>
            <a:fillRect/>
          </a:stretch>
        </p:blipFill>
        <p:spPr>
          <a:xfrm>
            <a:off x="2342239" y="3456835"/>
            <a:ext cx="4531530" cy="3311103"/>
          </a:xfrm>
          <a:prstGeom prst="rect">
            <a:avLst/>
          </a:prstGeom>
        </p:spPr>
      </p:pic>
      <p:sp>
        <p:nvSpPr>
          <p:cNvPr id="9" name="TextBox 8">
            <a:extLst>
              <a:ext uri="{FF2B5EF4-FFF2-40B4-BE49-F238E27FC236}">
                <a16:creationId xmlns:a16="http://schemas.microsoft.com/office/drawing/2014/main" id="{C7DDBADB-E7E9-4FB8-9F59-0C974DDEABD9}"/>
              </a:ext>
            </a:extLst>
          </p:cNvPr>
          <p:cNvSpPr txBox="1">
            <a:spLocks noChangeArrowheads="1"/>
          </p:cNvSpPr>
          <p:nvPr/>
        </p:nvSpPr>
        <p:spPr bwMode="auto">
          <a:xfrm>
            <a:off x="251520" y="1052736"/>
            <a:ext cx="8712968" cy="237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是预先定义好的就绪可用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(ready-to-use)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的环境，一般由已经部署好和配置好的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资源组成。用户使用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的常见原因包括：</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为了</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经济原因</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，云用户想要把企业内的环境扩展到云中。</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云用户使用已</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就绪环境</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来完全替代企业内的环境。</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想要成为云提供者</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并部署自己的云服务，使之对其他外部云用户可见。</a:t>
            </a:r>
          </a:p>
        </p:txBody>
      </p:sp>
    </p:spTree>
    <p:extLst>
      <p:ext uri="{BB962C8B-B14F-4D97-AF65-F5344CB8AC3E}">
        <p14:creationId xmlns:p14="http://schemas.microsoft.com/office/powerpoint/2010/main" val="1509366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237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是预先定义好的就绪可用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(ready-to-use)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的环境，一般由已经部署好和配置好的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资源组成。用户使用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的常见原因包括：</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为了</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经济原因</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，云用户想要把企业内的环境扩展到云中。</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云用户使用已</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就绪环境</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来完全替代企业内的环境。</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想要成为云提供者</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并部署自己的云服务，使之对其他外部云用户可见。</a:t>
            </a:r>
          </a:p>
        </p:txBody>
      </p:sp>
      <p:pic>
        <p:nvPicPr>
          <p:cNvPr id="2" name="图片 1">
            <a:extLst>
              <a:ext uri="{FF2B5EF4-FFF2-40B4-BE49-F238E27FC236}">
                <a16:creationId xmlns:a16="http://schemas.microsoft.com/office/drawing/2014/main" id="{DDFCA319-BF8A-403C-858B-084AA80A059F}"/>
              </a:ext>
            </a:extLst>
          </p:cNvPr>
          <p:cNvPicPr>
            <a:picLocks noChangeAspect="1"/>
          </p:cNvPicPr>
          <p:nvPr/>
        </p:nvPicPr>
        <p:blipFill>
          <a:blip r:embed="rId3"/>
          <a:stretch>
            <a:fillRect/>
          </a:stretch>
        </p:blipFill>
        <p:spPr>
          <a:xfrm>
            <a:off x="1179004" y="3685937"/>
            <a:ext cx="6858000" cy="2514600"/>
          </a:xfrm>
          <a:prstGeom prst="rect">
            <a:avLst/>
          </a:prstGeom>
        </p:spPr>
      </p:pic>
    </p:spTree>
    <p:extLst>
      <p:ext uri="{BB962C8B-B14F-4D97-AF65-F5344CB8AC3E}">
        <p14:creationId xmlns:p14="http://schemas.microsoft.com/office/powerpoint/2010/main" val="623168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把软件程序定位成共享的云服务，作为“产品”或通用工具进行提供。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F14B470-8FE6-426E-8547-EF5E2BB4536B}"/>
              </a:ext>
            </a:extLst>
          </p:cNvPr>
          <p:cNvPicPr>
            <a:picLocks noChangeAspect="1"/>
          </p:cNvPicPr>
          <p:nvPr/>
        </p:nvPicPr>
        <p:blipFill>
          <a:blip r:embed="rId3"/>
          <a:stretch>
            <a:fillRect/>
          </a:stretch>
        </p:blipFill>
        <p:spPr>
          <a:xfrm>
            <a:off x="1584222" y="2578390"/>
            <a:ext cx="5975556" cy="3371850"/>
          </a:xfrm>
          <a:prstGeom prst="rect">
            <a:avLst/>
          </a:prstGeom>
        </p:spPr>
      </p:pic>
    </p:spTree>
    <p:extLst>
      <p:ext uri="{BB962C8B-B14F-4D97-AF65-F5344CB8AC3E}">
        <p14:creationId xmlns:p14="http://schemas.microsoft.com/office/powerpoint/2010/main" val="1244700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把软件程序定位成共享的云服务，作为“产品”或通用工具进行提供。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A45CD2F9-9917-431A-92EC-564748F9E9AC}"/>
              </a:ext>
            </a:extLst>
          </p:cNvPr>
          <p:cNvPicPr>
            <a:picLocks noChangeAspect="1"/>
          </p:cNvPicPr>
          <p:nvPr/>
        </p:nvPicPr>
        <p:blipFill>
          <a:blip r:embed="rId3"/>
          <a:stretch>
            <a:fillRect/>
          </a:stretch>
        </p:blipFill>
        <p:spPr>
          <a:xfrm>
            <a:off x="440260" y="2819187"/>
            <a:ext cx="8263480" cy="2295411"/>
          </a:xfrm>
          <a:prstGeom prst="rect">
            <a:avLst/>
          </a:prstGeom>
        </p:spPr>
      </p:pic>
    </p:spTree>
    <p:extLst>
      <p:ext uri="{BB962C8B-B14F-4D97-AF65-F5344CB8AC3E}">
        <p14:creationId xmlns:p14="http://schemas.microsoft.com/office/powerpoint/2010/main" val="52641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基本概念和模型</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340768"/>
            <a:ext cx="8784976" cy="278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provider)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：提供基于云的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资源的组织机构。</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云提供者要依据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负责向云用户保证云服务可用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提供必要管理和行政职责，</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保证整个云基础设施的持续运行</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云提供者通常</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拥有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资源，但也会</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转售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从其它云提供者那里租来的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consumer)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：是组织机构或人，他们与云提供者签订正式合同或者约定，使用云提供者提供的可用的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云用户使用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云服务用户</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cloud service consumer)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来访问云服务。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495EF0C1-5F02-44B0-976E-F81E718A2508}"/>
              </a:ext>
            </a:extLst>
          </p:cNvPr>
          <p:cNvPicPr>
            <a:picLocks noChangeAspect="1"/>
          </p:cNvPicPr>
          <p:nvPr/>
        </p:nvPicPr>
        <p:blipFill>
          <a:blip r:embed="rId3"/>
          <a:stretch>
            <a:fillRect/>
          </a:stretch>
        </p:blipFill>
        <p:spPr>
          <a:xfrm>
            <a:off x="2123728" y="4334036"/>
            <a:ext cx="4543458" cy="227172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云交付模型的比较：</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a:extLst>
              <a:ext uri="{FF2B5EF4-FFF2-40B4-BE49-F238E27FC236}">
                <a16:creationId xmlns:a16="http://schemas.microsoft.com/office/drawing/2014/main" id="{378DED2D-EDCB-400F-B40E-A488F63DA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27969"/>
            <a:ext cx="68580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674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云交付模型的组合：</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IaaS+PaaS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，一个例子是提供</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环境的云提供者，选择租用另外一个不同云提供者的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环境。</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1BFA8D9C-58DB-4B48-819B-FE8C0B98CC35}"/>
              </a:ext>
            </a:extLst>
          </p:cNvPr>
          <p:cNvPicPr>
            <a:picLocks noChangeAspect="1"/>
          </p:cNvPicPr>
          <p:nvPr/>
        </p:nvPicPr>
        <p:blipFill>
          <a:blip r:embed="rId3"/>
          <a:stretch>
            <a:fillRect/>
          </a:stretch>
        </p:blipFill>
        <p:spPr>
          <a:xfrm>
            <a:off x="1547664" y="2180147"/>
            <a:ext cx="5333891" cy="4268104"/>
          </a:xfrm>
          <a:prstGeom prst="rect">
            <a:avLst/>
          </a:prstGeom>
        </p:spPr>
      </p:pic>
    </p:spTree>
    <p:extLst>
      <p:ext uri="{BB962C8B-B14F-4D97-AF65-F5344CB8AC3E}">
        <p14:creationId xmlns:p14="http://schemas.microsoft.com/office/powerpoint/2010/main" val="3989293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云交付模型的组合：</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IaaS+PaaS+SaaS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，将三种云交付模型组合起来，一层建立在另一层之上，形成</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资源的层次结构。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641B5F42-D7C5-4007-A79E-BDE189083D73}"/>
              </a:ext>
            </a:extLst>
          </p:cNvPr>
          <p:cNvPicPr>
            <a:picLocks noChangeAspect="1"/>
          </p:cNvPicPr>
          <p:nvPr/>
        </p:nvPicPr>
        <p:blipFill>
          <a:blip r:embed="rId3"/>
          <a:stretch>
            <a:fillRect/>
          </a:stretch>
        </p:blipFill>
        <p:spPr>
          <a:xfrm>
            <a:off x="1960190" y="2132856"/>
            <a:ext cx="4772050" cy="4647592"/>
          </a:xfrm>
          <a:prstGeom prst="rect">
            <a:avLst/>
          </a:prstGeom>
        </p:spPr>
      </p:pic>
    </p:spTree>
    <p:extLst>
      <p:ext uri="{BB962C8B-B14F-4D97-AF65-F5344CB8AC3E}">
        <p14:creationId xmlns:p14="http://schemas.microsoft.com/office/powerpoint/2010/main" val="3535442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latin typeface="微软雅黑" panose="020B0503020204020204" pitchFamily="34" charset="-122"/>
                <a:ea typeface="微软雅黑" panose="020B0503020204020204" pitchFamily="34" charset="-122"/>
              </a:rPr>
              <a:t>2.3 </a:t>
            </a:r>
            <a:r>
              <a:rPr lang="zh-CN" altLang="en-US" sz="3200" dirty="0">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391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云交付模型向云用户提供对基于“原始的”基础设施</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资源的高等级管理控制。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云交付模型使得云提供者可以提供预先配置好的环境，云用户可以使用这个环境来构建和部署云服务和解决方案，不过管理控制权有所下降。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是共享云服务的交付模型，这些共享云服务可以是云承载的商业产品。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可以有不同的组合，取决于云用户和云提供者如何选择利用三种基本的云交付模型建立起自然的层次结构。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9733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以下属于基本云交付模型的是：</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5CE2B5C-F8A5-43E9-9695-303C2126830F}"/>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587DC6FA-747F-444F-BE17-2C805537F02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1542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百度</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高德地图提供个人导航功能，其属于哪种云交付模型：</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都不属于</a:t>
            </a:r>
          </a:p>
        </p:txBody>
      </p:sp>
      <p:sp>
        <p:nvSpPr>
          <p:cNvPr id="9" name="椭圆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8505FD2-CF44-490D-8664-18C55CD1C3E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FBDBBF00-7344-42F0-8131-429AD9AD02B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79343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的是：</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云数据库</a:t>
            </a: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轻量化网站托管服务</a:t>
            </a: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分布式缓存</a:t>
            </a: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网关</a:t>
            </a:r>
          </a:p>
        </p:txBody>
      </p:sp>
      <p:sp>
        <p:nvSpPr>
          <p:cNvPr id="9" name="椭圆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8505FD2-CF44-490D-8664-18C55CD1C3E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FBDBBF00-7344-42F0-8131-429AD9AD02B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8456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百度网盘属于哪种云交付模型：</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都不属于</a:t>
            </a:r>
          </a:p>
        </p:txBody>
      </p:sp>
      <p:sp>
        <p:nvSpPr>
          <p:cNvPr id="9" name="椭圆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8505FD2-CF44-490D-8664-18C55CD1C3E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FBDBBF00-7344-42F0-8131-429AD9AD02B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3709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(public cloud)</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：由第三方云提供者拥有的可公共访问的云环境。公有云里的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资源通常是按照事先描述好的云交付模型提供的，一般需要付费才能提供给云用户使用。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C782C48-E8EF-4C56-A010-4DEE8F631E03}"/>
              </a:ext>
            </a:extLst>
          </p:cNvPr>
          <p:cNvPicPr>
            <a:picLocks noChangeAspect="1"/>
          </p:cNvPicPr>
          <p:nvPr/>
        </p:nvPicPr>
        <p:blipFill>
          <a:blip r:embed="rId3"/>
          <a:stretch>
            <a:fillRect/>
          </a:stretch>
        </p:blipFill>
        <p:spPr>
          <a:xfrm>
            <a:off x="2478929" y="2564904"/>
            <a:ext cx="4249138" cy="4088119"/>
          </a:xfrm>
          <a:prstGeom prst="rect">
            <a:avLst/>
          </a:prstGeom>
        </p:spPr>
      </p:pic>
    </p:spTree>
    <p:extLst>
      <p:ext uri="{BB962C8B-B14F-4D97-AF65-F5344CB8AC3E}">
        <p14:creationId xmlns:p14="http://schemas.microsoft.com/office/powerpoint/2010/main" val="1517812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公有云典型应用场景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a:extLst>
              <a:ext uri="{FF2B5EF4-FFF2-40B4-BE49-F238E27FC236}">
                <a16:creationId xmlns:a16="http://schemas.microsoft.com/office/drawing/2014/main" id="{72867904-FCF3-4E0B-82BC-0F5A7733155C}"/>
              </a:ext>
            </a:extLst>
          </p:cNvPr>
          <p:cNvSpPr txBox="1">
            <a:spLocks noChangeArrowheads="1"/>
          </p:cNvSpPr>
          <p:nvPr/>
        </p:nvSpPr>
        <p:spPr bwMode="auto">
          <a:xfrm>
            <a:off x="251520" y="1052736"/>
            <a:ext cx="8712968" cy="46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、通用场景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服务器、开发测试环境、小型数据库应用等。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、内存、硬盘空间和带宽等无特殊要求，安全性、可靠性要求高，一次投入成本少，后期维护成本低。</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：部署企业官网、搭建企业办公环境、支撑企业开发测试活动。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、固定性能场景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：媒体编解码、高流量内容管理系统以及分布式高速缓存系统等。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：带宽要求高，专项定制的云传输、云加速服务可进行实时在线回传，基于云存储、弹性云服务器展开的视频内容处理。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：搭建视频网站、媒体采访内容回传。</a:t>
            </a:r>
          </a:p>
        </p:txBody>
      </p:sp>
    </p:spTree>
    <p:extLst>
      <p:ext uri="{BB962C8B-B14F-4D97-AF65-F5344CB8AC3E}">
        <p14:creationId xmlns:p14="http://schemas.microsoft.com/office/powerpoint/2010/main" val="327438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4736686" cy="152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云服务拥有者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service owner)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：在法律上拥有云服务的个人或组织。</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云服务拥有者可以是</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，也可以是拥有该云服务所在云的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6948F4DE-9F24-4E2C-B1F2-1011CD1BA5D5}"/>
              </a:ext>
            </a:extLst>
          </p:cNvPr>
          <p:cNvPicPr>
            <a:picLocks noChangeAspect="1"/>
          </p:cNvPicPr>
          <p:nvPr/>
        </p:nvPicPr>
        <p:blipFill>
          <a:blip r:embed="rId3"/>
          <a:stretch>
            <a:fillRect/>
          </a:stretch>
        </p:blipFill>
        <p:spPr>
          <a:xfrm>
            <a:off x="4916198" y="1223438"/>
            <a:ext cx="4078654" cy="2381250"/>
          </a:xfrm>
          <a:prstGeom prst="rect">
            <a:avLst/>
          </a:prstGeom>
        </p:spPr>
      </p:pic>
      <p:pic>
        <p:nvPicPr>
          <p:cNvPr id="5" name="图片 4">
            <a:extLst>
              <a:ext uri="{FF2B5EF4-FFF2-40B4-BE49-F238E27FC236}">
                <a16:creationId xmlns:a16="http://schemas.microsoft.com/office/drawing/2014/main" id="{ED19566E-8F68-462E-AED8-1D8FB058CB95}"/>
              </a:ext>
            </a:extLst>
          </p:cNvPr>
          <p:cNvPicPr>
            <a:picLocks noChangeAspect="1"/>
          </p:cNvPicPr>
          <p:nvPr/>
        </p:nvPicPr>
        <p:blipFill>
          <a:blip r:embed="rId4"/>
          <a:stretch>
            <a:fillRect/>
          </a:stretch>
        </p:blipFill>
        <p:spPr>
          <a:xfrm>
            <a:off x="2195736" y="3913933"/>
            <a:ext cx="5976664" cy="2641057"/>
          </a:xfrm>
          <a:prstGeom prst="rect">
            <a:avLst/>
          </a:prstGeom>
        </p:spPr>
      </p:pic>
    </p:spTree>
    <p:extLst>
      <p:ext uri="{BB962C8B-B14F-4D97-AF65-F5344CB8AC3E}">
        <p14:creationId xmlns:p14="http://schemas.microsoft.com/office/powerpoint/2010/main" val="424919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公有云典型应用场景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a:extLst>
              <a:ext uri="{FF2B5EF4-FFF2-40B4-BE49-F238E27FC236}">
                <a16:creationId xmlns:a16="http://schemas.microsoft.com/office/drawing/2014/main" id="{72867904-FCF3-4E0B-82BC-0F5A7733155C}"/>
              </a:ext>
            </a:extLst>
          </p:cNvPr>
          <p:cNvSpPr txBox="1">
            <a:spLocks noChangeArrowheads="1"/>
          </p:cNvSpPr>
          <p:nvPr/>
        </p:nvSpPr>
        <p:spPr bwMode="auto">
          <a:xfrm>
            <a:off x="251520" y="1052736"/>
            <a:ext cx="8712968" cy="46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、计算密集型场景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：生物工程计算、动画渲染等。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：高性能计算业务要求提供海量并行计算资源和高性能的基础设施服务，达到高性能计算和海量存储的要求，保障渲染的效率。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：基因工程、游戏动画、生物制药的计算和存储系统；渲染农场、动漫影视基地等公共渲染平台；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、影视等渲染平台。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优化场景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：高清视频、图形渲染、远程桌面等。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：对图像视频质量要求高，需要大量的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计算能力。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：图形渲染和其他服务器端图形工作负载场景。</a:t>
            </a:r>
          </a:p>
        </p:txBody>
      </p:sp>
    </p:spTree>
    <p:extLst>
      <p:ext uri="{BB962C8B-B14F-4D97-AF65-F5344CB8AC3E}">
        <p14:creationId xmlns:p14="http://schemas.microsoft.com/office/powerpoint/2010/main" val="1818506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公有云典型应用场景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a:extLst>
              <a:ext uri="{FF2B5EF4-FFF2-40B4-BE49-F238E27FC236}">
                <a16:creationId xmlns:a16="http://schemas.microsoft.com/office/drawing/2014/main" id="{72867904-FCF3-4E0B-82BC-0F5A7733155C}"/>
              </a:ext>
            </a:extLst>
          </p:cNvPr>
          <p:cNvSpPr txBox="1">
            <a:spLocks noChangeArrowheads="1"/>
          </p:cNvSpPr>
          <p:nvPr/>
        </p:nvSpPr>
        <p:spPr bwMode="auto">
          <a:xfrm>
            <a:off x="251520" y="1052736"/>
            <a:ext cx="8712968" cy="46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、高内存及内存优化场景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：关系数据库和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NoSQL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数据库、内存数据分析等。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：内存要求高，数据量大且数据访问量大，同时要求快速的数据交换和处理，有时会同时要求内存优化。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：大数据分析，如果广告精准营销、电商、车联网等。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、密集存储场景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计算、数据密集型计算。</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：适合处理海量数据、需要高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能力，要求快速数据交换和处理的场景。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：大数据计算、网络文件系统、数据处理应用。</a:t>
            </a:r>
          </a:p>
        </p:txBody>
      </p:sp>
    </p:spTree>
    <p:extLst>
      <p:ext uri="{BB962C8B-B14F-4D97-AF65-F5344CB8AC3E}">
        <p14:creationId xmlns:p14="http://schemas.microsoft.com/office/powerpoint/2010/main" val="4224022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社区云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：类似于公有云，只是访问被限制在特定的云用户社区，社区云用户成员通常共同承担定义和发展社区云的责任。社区成员不一定能够访问或控制云中的所有</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66778EF-607B-4D40-9AE4-DCE73E61B6CD}"/>
              </a:ext>
            </a:extLst>
          </p:cNvPr>
          <p:cNvPicPr>
            <a:picLocks noChangeAspect="1"/>
          </p:cNvPicPr>
          <p:nvPr/>
        </p:nvPicPr>
        <p:blipFill>
          <a:blip r:embed="rId3"/>
          <a:stretch>
            <a:fillRect/>
          </a:stretch>
        </p:blipFill>
        <p:spPr>
          <a:xfrm>
            <a:off x="2755754" y="2475498"/>
            <a:ext cx="3868474" cy="4155315"/>
          </a:xfrm>
          <a:prstGeom prst="rect">
            <a:avLst/>
          </a:prstGeom>
        </p:spPr>
      </p:pic>
    </p:spTree>
    <p:extLst>
      <p:ext uri="{BB962C8B-B14F-4D97-AF65-F5344CB8AC3E}">
        <p14:creationId xmlns:p14="http://schemas.microsoft.com/office/powerpoint/2010/main" val="4079250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：由一家组织单独拥有。私有云使得组织把云计算技术当做一种手段，可以集中访问不同部分、位置或部门的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F6A0B477-192F-46B3-9488-7EE32218EFFE}"/>
              </a:ext>
            </a:extLst>
          </p:cNvPr>
          <p:cNvPicPr>
            <a:picLocks noChangeAspect="1"/>
          </p:cNvPicPr>
          <p:nvPr/>
        </p:nvPicPr>
        <p:blipFill>
          <a:blip r:embed="rId3"/>
          <a:stretch>
            <a:fillRect/>
          </a:stretch>
        </p:blipFill>
        <p:spPr>
          <a:xfrm>
            <a:off x="1547664" y="2353821"/>
            <a:ext cx="6386559" cy="3733827"/>
          </a:xfrm>
          <a:prstGeom prst="rect">
            <a:avLst/>
          </a:prstGeom>
        </p:spPr>
      </p:pic>
    </p:spTree>
    <p:extLst>
      <p:ext uri="{BB962C8B-B14F-4D97-AF65-F5344CB8AC3E}">
        <p14:creationId xmlns:p14="http://schemas.microsoft.com/office/powerpoint/2010/main" val="1458793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：由两个或者更多不同部署模型组成的云环境，如云用户把敏感信息部署在私有云，非敏感信息部署在公有云。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54B0761-5E72-4F14-A942-ACE7B6CA3362}"/>
              </a:ext>
            </a:extLst>
          </p:cNvPr>
          <p:cNvPicPr>
            <a:picLocks noChangeAspect="1"/>
          </p:cNvPicPr>
          <p:nvPr/>
        </p:nvPicPr>
        <p:blipFill>
          <a:blip r:embed="rId3"/>
          <a:stretch>
            <a:fillRect/>
          </a:stretch>
        </p:blipFill>
        <p:spPr>
          <a:xfrm>
            <a:off x="755576" y="2132856"/>
            <a:ext cx="3682932" cy="4464496"/>
          </a:xfrm>
          <a:prstGeom prst="rect">
            <a:avLst/>
          </a:prstGeom>
        </p:spPr>
      </p:pic>
      <p:sp>
        <p:nvSpPr>
          <p:cNvPr id="9" name="TextBox 8">
            <a:extLst>
              <a:ext uri="{FF2B5EF4-FFF2-40B4-BE49-F238E27FC236}">
                <a16:creationId xmlns:a16="http://schemas.microsoft.com/office/drawing/2014/main" id="{11DD491D-4BC8-433F-8D4B-923C0700E649}"/>
              </a:ext>
            </a:extLst>
          </p:cNvPr>
          <p:cNvSpPr txBox="1">
            <a:spLocks noChangeArrowheads="1"/>
          </p:cNvSpPr>
          <p:nvPr/>
        </p:nvSpPr>
        <p:spPr bwMode="auto">
          <a:xfrm>
            <a:off x="4355976" y="2317497"/>
            <a:ext cx="4298218" cy="240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：又称专有云或托管云，由公有云提供者托管或管理，仅对一个用户可用。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互联云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：基于两个或更多互相连接起来的云组成的架构。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6755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206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是第三方所有的，通常向云用户提供商业化的云服务和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是仅被一家组织拥有的，并且位于该组织范围内的云。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社区云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一般只能被一组共享拥有权和责任的云用户访问。</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是两种或多种云部署模型的组合。</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53426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4D7DA77-8579-477D-960D-8BD8B8578C4C}"/>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以下对云部署模型表述正确的是：</a:t>
            </a:r>
          </a:p>
        </p:txBody>
      </p:sp>
      <p:sp>
        <p:nvSpPr>
          <p:cNvPr id="5" name="文本框 4">
            <a:extLst>
              <a:ext uri="{FF2B5EF4-FFF2-40B4-BE49-F238E27FC236}">
                <a16:creationId xmlns:a16="http://schemas.microsoft.com/office/drawing/2014/main" id="{65CC401D-C9BA-410F-BA19-A7FB7A33FD58}"/>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公有云为多个组织共同所有。</a:t>
            </a:r>
          </a:p>
        </p:txBody>
      </p:sp>
      <p:sp>
        <p:nvSpPr>
          <p:cNvPr id="6" name="文本框 5">
            <a:extLst>
              <a:ext uri="{FF2B5EF4-FFF2-40B4-BE49-F238E27FC236}">
                <a16:creationId xmlns:a16="http://schemas.microsoft.com/office/drawing/2014/main" id="{A95A95ED-0140-4B20-9040-2A0699D6C90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私有云仅被一家组织所有。</a:t>
            </a:r>
          </a:p>
        </p:txBody>
      </p:sp>
      <p:sp>
        <p:nvSpPr>
          <p:cNvPr id="7" name="文本框 6">
            <a:extLst>
              <a:ext uri="{FF2B5EF4-FFF2-40B4-BE49-F238E27FC236}">
                <a16:creationId xmlns:a16="http://schemas.microsoft.com/office/drawing/2014/main" id="{41C9A801-FFD4-4D67-B00C-D3829DD9B89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社区云被一组云用户共享所有权。</a:t>
            </a:r>
          </a:p>
        </p:txBody>
      </p:sp>
      <p:sp>
        <p:nvSpPr>
          <p:cNvPr id="8" name="文本框 7">
            <a:extLst>
              <a:ext uri="{FF2B5EF4-FFF2-40B4-BE49-F238E27FC236}">
                <a16:creationId xmlns:a16="http://schemas.microsoft.com/office/drawing/2014/main" id="{A6172B8B-440B-45E9-BD16-2EA72185BBDA}"/>
              </a:ext>
            </a:extLst>
          </p:cNvPr>
          <p:cNvSpPr txBox="1"/>
          <p:nvPr>
            <p:custDataLst>
              <p:tags r:id="rId6"/>
            </p:custDataLst>
          </p:nvPr>
        </p:nvSpPr>
        <p:spPr>
          <a:xfrm>
            <a:off x="1828800" y="5357813"/>
            <a:ext cx="670364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混合云是两种或两种以上部署模型的组合。</a:t>
            </a:r>
          </a:p>
        </p:txBody>
      </p:sp>
      <p:sp>
        <p:nvSpPr>
          <p:cNvPr id="9" name="矩形 8">
            <a:extLst>
              <a:ext uri="{FF2B5EF4-FFF2-40B4-BE49-F238E27FC236}">
                <a16:creationId xmlns:a16="http://schemas.microsoft.com/office/drawing/2014/main" id="{F9764EFE-EDE6-4779-9B88-BBD627ED7176}"/>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6BA16844-1AD3-4954-ACA8-876EB9DB86C5}"/>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04801E20-CA1E-446D-B00B-D97B5FB6DDCD}"/>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8E95383F-5DA8-49C0-ACC7-6F07ABE457FD}"/>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D098E86-437E-48CC-A47E-0A7F24AE9994}"/>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769660AD-4CC2-46CC-98A5-0EEB7CF93547}"/>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DEDA836-B82E-4D73-ADBE-38639D25F33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5FC37B23-9C02-4087-9B03-915E78783B1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859D15ED-22C5-4D53-84B7-AF2B93E4C8C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F1A738F0-7C49-40B2-81D8-4D92C91F34E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45922CE-C1CA-416A-B876-62AED570E1F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131323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74566"/>
            <a:ext cx="8712968"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云资源管理者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resource administrator)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：负责管理基于云的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资源（包括云服务）的人或组织。</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云资源管理者可以是云服务所属的云的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云用户或云提供者</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云资源管理者可以是签订了合约来管理基于云的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第三方组织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DA100CE0-775C-45DF-8494-B38FE80DB412}"/>
              </a:ext>
            </a:extLst>
          </p:cNvPr>
          <p:cNvPicPr>
            <a:picLocks noChangeAspect="1"/>
          </p:cNvPicPr>
          <p:nvPr/>
        </p:nvPicPr>
        <p:blipFill>
          <a:blip r:embed="rId3"/>
          <a:stretch>
            <a:fillRect/>
          </a:stretch>
        </p:blipFill>
        <p:spPr>
          <a:xfrm>
            <a:off x="107504" y="3620581"/>
            <a:ext cx="4092733" cy="2448272"/>
          </a:xfrm>
          <a:prstGeom prst="rect">
            <a:avLst/>
          </a:prstGeom>
        </p:spPr>
      </p:pic>
      <p:pic>
        <p:nvPicPr>
          <p:cNvPr id="9" name="图片 8">
            <a:extLst>
              <a:ext uri="{FF2B5EF4-FFF2-40B4-BE49-F238E27FC236}">
                <a16:creationId xmlns:a16="http://schemas.microsoft.com/office/drawing/2014/main" id="{943AD73A-3EBE-406F-BA40-4CADDF631DBA}"/>
              </a:ext>
            </a:extLst>
          </p:cNvPr>
          <p:cNvPicPr>
            <a:picLocks noChangeAspect="1"/>
          </p:cNvPicPr>
          <p:nvPr/>
        </p:nvPicPr>
        <p:blipFill>
          <a:blip r:embed="rId4"/>
          <a:stretch>
            <a:fillRect/>
          </a:stretch>
        </p:blipFill>
        <p:spPr>
          <a:xfrm>
            <a:off x="4139952" y="3134194"/>
            <a:ext cx="5004048" cy="2887094"/>
          </a:xfrm>
          <a:prstGeom prst="rect">
            <a:avLst/>
          </a:prstGeom>
        </p:spPr>
      </p:pic>
    </p:spTree>
    <p:extLst>
      <p:ext uri="{BB962C8B-B14F-4D97-AF65-F5344CB8AC3E}">
        <p14:creationId xmlns:p14="http://schemas.microsoft.com/office/powerpoint/2010/main" val="301036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2926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其他角色</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云审计者</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auditor)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：对云环境进行独立评估的第三方，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典型责任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包括安全控制评估、隐私影响以及性能评估，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主要目的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是提供对云环境的公平评价（和可能的背书），帮助加强云用户和云提供者之间的信任关系。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云代理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broker)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：承担管理和协商云用户和云提供者之间的云服务使用的责任，其提供的仲裁服务包括服务调解、聚合和仲裁。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云运营商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carrier)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：负责提供云用户和云提供者之间的线路级连接，通常由网络和电信提供商担任。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72558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271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组织边界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(organizational boundary)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物理范围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，指由一家组织拥有和管理的</a:t>
            </a: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资源集合</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组织边界表示该组织的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资产和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资源，不表示组织实际的边界。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(trust boundary)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：是一个逻辑范围，通常会</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跨越物理边界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，表明</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资源受信任的程度。</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当组织角色是云用户时，要访问基于云的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资源时，需要将信任扩展到该组织的物理边界之外，把部分云环境包括进来。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15628B58-BAF5-4A9C-849D-A707EBF4E319}"/>
              </a:ext>
            </a:extLst>
          </p:cNvPr>
          <p:cNvPicPr>
            <a:picLocks noChangeAspect="1"/>
          </p:cNvPicPr>
          <p:nvPr/>
        </p:nvPicPr>
        <p:blipFill>
          <a:blip r:embed="rId3"/>
          <a:stretch>
            <a:fillRect/>
          </a:stretch>
        </p:blipFill>
        <p:spPr>
          <a:xfrm>
            <a:off x="395536" y="4192749"/>
            <a:ext cx="4392488" cy="2519549"/>
          </a:xfrm>
          <a:prstGeom prst="rect">
            <a:avLst/>
          </a:prstGeom>
        </p:spPr>
      </p:pic>
      <p:pic>
        <p:nvPicPr>
          <p:cNvPr id="3" name="图片 2">
            <a:extLst>
              <a:ext uri="{FF2B5EF4-FFF2-40B4-BE49-F238E27FC236}">
                <a16:creationId xmlns:a16="http://schemas.microsoft.com/office/drawing/2014/main" id="{FA34C6D5-B24D-4A7F-93B8-B9DB652833E7}"/>
              </a:ext>
            </a:extLst>
          </p:cNvPr>
          <p:cNvPicPr>
            <a:picLocks noChangeAspect="1"/>
          </p:cNvPicPr>
          <p:nvPr/>
        </p:nvPicPr>
        <p:blipFill>
          <a:blip r:embed="rId4"/>
          <a:stretch>
            <a:fillRect/>
          </a:stretch>
        </p:blipFill>
        <p:spPr>
          <a:xfrm>
            <a:off x="5004048" y="4220521"/>
            <a:ext cx="3744416" cy="2426141"/>
          </a:xfrm>
          <a:prstGeom prst="rect">
            <a:avLst/>
          </a:prstGeom>
        </p:spPr>
      </p:pic>
    </p:spTree>
    <p:extLst>
      <p:ext uri="{BB962C8B-B14F-4D97-AF65-F5344CB8AC3E}">
        <p14:creationId xmlns:p14="http://schemas.microsoft.com/office/powerpoint/2010/main" val="388127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6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与基于云的交互和关系相关的常见角色包括</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云服务拥有者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云资源管理者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代表着一个组织拥有和管理的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资源的物理范围。</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是逻辑范围，包括一个组织信任的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98541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79619B1-5D8E-4A34-A413-434CE6526433}"/>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以下属于云角色的是：</a:t>
            </a:r>
          </a:p>
        </p:txBody>
      </p:sp>
      <p:sp>
        <p:nvSpPr>
          <p:cNvPr id="5" name="文本框 4">
            <a:extLst>
              <a:ext uri="{FF2B5EF4-FFF2-40B4-BE49-F238E27FC236}">
                <a16:creationId xmlns:a16="http://schemas.microsoft.com/office/drawing/2014/main" id="{2AD2F36D-303B-4157-B1DF-85CE8B81FFF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云公司法人</a:t>
            </a:r>
          </a:p>
        </p:txBody>
      </p:sp>
      <p:sp>
        <p:nvSpPr>
          <p:cNvPr id="6" name="文本框 5">
            <a:extLst>
              <a:ext uri="{FF2B5EF4-FFF2-40B4-BE49-F238E27FC236}">
                <a16:creationId xmlns:a16="http://schemas.microsoft.com/office/drawing/2014/main" id="{7E825E32-69C0-4B2F-887E-07A792ECF6D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云用户</a:t>
            </a:r>
          </a:p>
        </p:txBody>
      </p:sp>
      <p:sp>
        <p:nvSpPr>
          <p:cNvPr id="7" name="文本框 6">
            <a:extLst>
              <a:ext uri="{FF2B5EF4-FFF2-40B4-BE49-F238E27FC236}">
                <a16:creationId xmlns:a16="http://schemas.microsoft.com/office/drawing/2014/main" id="{6AC3387F-2206-43CE-9A40-401C72A44434}"/>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云公司客户</a:t>
            </a:r>
          </a:p>
        </p:txBody>
      </p:sp>
      <p:sp>
        <p:nvSpPr>
          <p:cNvPr id="8" name="文本框 7">
            <a:extLst>
              <a:ext uri="{FF2B5EF4-FFF2-40B4-BE49-F238E27FC236}">
                <a16:creationId xmlns:a16="http://schemas.microsoft.com/office/drawing/2014/main" id="{7787B7BA-2EC9-4DC5-96BA-63BECAE78677}"/>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云使用者</a:t>
            </a:r>
          </a:p>
        </p:txBody>
      </p:sp>
      <p:sp>
        <p:nvSpPr>
          <p:cNvPr id="9" name="椭圆 8">
            <a:extLst>
              <a:ext uri="{FF2B5EF4-FFF2-40B4-BE49-F238E27FC236}">
                <a16:creationId xmlns:a16="http://schemas.microsoft.com/office/drawing/2014/main" id="{674898E8-C7E8-43E2-9E6A-60F1146F68A3}"/>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AA965D1D-FE1F-4F6F-8B87-5EC25E88E6C4}"/>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F94DBF1-7495-4BB0-9395-4F4C63CB1C29}"/>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21C5635-1035-4009-A087-160E45C03C65}"/>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979DC12-A8AE-4782-AC10-16E8DF58FEFB}"/>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B16A80CF-478F-46A9-AE43-65AAF5D7172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7C1A3F-300D-49E3-AC70-7284BB1EC37D}"/>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8609DCD-FC75-4A67-9241-9C8EFA60AC66}"/>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8969AB7-5B9C-46D1-A3BD-FFF8330ACC4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8E62FEF4-A852-446B-88D1-57636A05CE0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BEED731-FE83-4AC4-BE2E-89770AE5E65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19744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06CDBB-DABE-4F82-8F2A-E546D5BA866F}"/>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以下关于云边界表述正确的是：</a:t>
            </a:r>
          </a:p>
        </p:txBody>
      </p:sp>
      <p:sp>
        <p:nvSpPr>
          <p:cNvPr id="5" name="文本框 4">
            <a:extLst>
              <a:ext uri="{FF2B5EF4-FFF2-40B4-BE49-F238E27FC236}">
                <a16:creationId xmlns:a16="http://schemas.microsoft.com/office/drawing/2014/main" id="{473658F9-073F-4087-A6FB-A56B6FE5B8C0}"/>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组织边界是物理边界。</a:t>
            </a:r>
          </a:p>
        </p:txBody>
      </p:sp>
      <p:sp>
        <p:nvSpPr>
          <p:cNvPr id="6" name="文本框 5">
            <a:extLst>
              <a:ext uri="{FF2B5EF4-FFF2-40B4-BE49-F238E27FC236}">
                <a16:creationId xmlns:a16="http://schemas.microsoft.com/office/drawing/2014/main" id="{E7225DB9-C056-4A53-ACF8-3F9D63C6949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组织边界是逻辑边界。</a:t>
            </a:r>
          </a:p>
        </p:txBody>
      </p:sp>
      <p:sp>
        <p:nvSpPr>
          <p:cNvPr id="7" name="文本框 6">
            <a:extLst>
              <a:ext uri="{FF2B5EF4-FFF2-40B4-BE49-F238E27FC236}">
                <a16:creationId xmlns:a16="http://schemas.microsoft.com/office/drawing/2014/main" id="{66C801B7-5329-4AC1-8090-4D6DB75E0002}"/>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信任边界是物理边界。</a:t>
            </a:r>
          </a:p>
        </p:txBody>
      </p:sp>
      <p:sp>
        <p:nvSpPr>
          <p:cNvPr id="8" name="文本框 7">
            <a:extLst>
              <a:ext uri="{FF2B5EF4-FFF2-40B4-BE49-F238E27FC236}">
                <a16:creationId xmlns:a16="http://schemas.microsoft.com/office/drawing/2014/main" id="{CE85D5CD-F8BA-4B55-A3B6-DCA33EEB2A6F}"/>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信任边界是逻辑边界。</a:t>
            </a:r>
          </a:p>
        </p:txBody>
      </p:sp>
      <p:sp>
        <p:nvSpPr>
          <p:cNvPr id="9" name="矩形 8">
            <a:extLst>
              <a:ext uri="{FF2B5EF4-FFF2-40B4-BE49-F238E27FC236}">
                <a16:creationId xmlns:a16="http://schemas.microsoft.com/office/drawing/2014/main" id="{FED5A9ED-0D9B-4865-A4A8-A1EEE4F93BBF}"/>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0E53C887-A182-45CA-B45D-8C961A6ACAD9}"/>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69C31B6E-CBCE-4875-9D71-E61D3982F17C}"/>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F6FEBAA-B67E-4947-94D9-401FE0C94EC4}"/>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98E44EF-59E7-4318-8299-F626E676250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B10DB67-2E5B-4170-933E-BEF4013D171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B5D1CECA-8B73-4A08-BCA2-C4046981297A}"/>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CF7DAFA8-DF69-48C4-ACDC-E1E4079B1EF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774EB9C-24D6-46B8-90D0-D301701C23C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14800EE3-58AD-4D73-814F-419DBCE3D88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0E0201A-5E04-4DDA-A731-593E9B87D66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621801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15147</TotalTime>
  <Words>2742</Words>
  <Application>Microsoft Office PowerPoint</Application>
  <PresentationFormat>全屏显示(4:3)</PresentationFormat>
  <Paragraphs>296</Paragraphs>
  <Slides>36</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等线</vt:lpstr>
      <vt:lpstr>等线 Light</vt:lpstr>
      <vt:lpstr>Microsoft Yahei</vt:lpstr>
      <vt:lpstr>Microsoft Yahei</vt:lpstr>
      <vt:lpstr>Arial</vt:lpstr>
      <vt:lpstr>Calibri</vt:lpstr>
      <vt:lpstr>Times New Roman</vt:lpstr>
      <vt:lpstr>Wingdings</vt:lpstr>
      <vt:lpstr>自定义设计方案</vt:lpstr>
      <vt:lpstr>第二章 基本概念与模型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施 政良</cp:lastModifiedBy>
  <cp:revision>2477</cp:revision>
  <dcterms:created xsi:type="dcterms:W3CDTF">2013-05-22T02:15:00Z</dcterms:created>
  <dcterms:modified xsi:type="dcterms:W3CDTF">2022-06-02T14:18:43Z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